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Lato"/>
      <p:regular r:id="rId21"/>
      <p:bold r:id="rId22"/>
      <p:italic r:id="rId23"/>
      <p:boldItalic r:id="rId24"/>
    </p:embeddedFont>
    <p:embeddedFont>
      <p:font typeface="Work Sans ExtraBold"/>
      <p:bold r:id="rId25"/>
    </p:embeddedFont>
    <p:embeddedFont>
      <p:font typeface="Work Sans"/>
      <p:regular r:id="rId26"/>
      <p:bold r:id="rId27"/>
    </p:embeddedFont>
    <p:embeddedFont>
      <p:font typeface="Barlow Medium"/>
      <p:regular r:id="rId28"/>
      <p:bold r:id="rId29"/>
      <p:italic r:id="rId30"/>
      <p:boldItalic r:id="rId31"/>
    </p:embeddedFont>
    <p:embeddedFont>
      <p:font typeface="Barlow Light"/>
      <p:regular r:id="rId32"/>
      <p:bold r:id="rId33"/>
      <p:italic r:id="rId34"/>
      <p:boldItalic r:id="rId35"/>
    </p:embeddedFont>
    <p:embeddedFont>
      <p:font typeface="Barlow"/>
      <p:regular r:id="rId36"/>
      <p:bold r:id="rId37"/>
      <p:italic r:id="rId38"/>
      <p:boldItalic r:id="rId39"/>
    </p:embeddedFont>
    <p:embeddedFont>
      <p:font typeface="Questrial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estrial-regular.fntdata"/><Relationship Id="rId20" Type="http://schemas.openxmlformats.org/officeDocument/2006/relationships/slide" Target="slides/slide16.xml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-regular.fntdata"/><Relationship Id="rId25" Type="http://schemas.openxmlformats.org/officeDocument/2006/relationships/font" Target="fonts/WorkSansExtraBold-bold.fntdata"/><Relationship Id="rId28" Type="http://schemas.openxmlformats.org/officeDocument/2006/relationships/font" Target="fonts/BarlowMedium-regular.fntdata"/><Relationship Id="rId27" Type="http://schemas.openxmlformats.org/officeDocument/2006/relationships/font" Target="fonts/Work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Medium-boldItalic.fntdata"/><Relationship Id="rId30" Type="http://schemas.openxmlformats.org/officeDocument/2006/relationships/font" Target="fonts/BarlowMedium-italic.fntdata"/><Relationship Id="rId11" Type="http://schemas.openxmlformats.org/officeDocument/2006/relationships/slide" Target="slides/slide7.xml"/><Relationship Id="rId33" Type="http://schemas.openxmlformats.org/officeDocument/2006/relationships/font" Target="fonts/BarlowLight-bold.fntdata"/><Relationship Id="rId10" Type="http://schemas.openxmlformats.org/officeDocument/2006/relationships/slide" Target="slides/slide6.xml"/><Relationship Id="rId32" Type="http://schemas.openxmlformats.org/officeDocument/2006/relationships/font" Target="fonts/BarlowLight-regular.fntdata"/><Relationship Id="rId13" Type="http://schemas.openxmlformats.org/officeDocument/2006/relationships/slide" Target="slides/slide9.xml"/><Relationship Id="rId35" Type="http://schemas.openxmlformats.org/officeDocument/2006/relationships/font" Target="fonts/Barlow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BarlowLight-italic.fntdata"/><Relationship Id="rId15" Type="http://schemas.openxmlformats.org/officeDocument/2006/relationships/slide" Target="slides/slide11.xml"/><Relationship Id="rId37" Type="http://schemas.openxmlformats.org/officeDocument/2006/relationships/font" Target="fonts/Barlow-bold.fntdata"/><Relationship Id="rId14" Type="http://schemas.openxmlformats.org/officeDocument/2006/relationships/slide" Target="slides/slide10.xml"/><Relationship Id="rId36" Type="http://schemas.openxmlformats.org/officeDocument/2006/relationships/font" Target="fonts/Barlow-regular.fntdata"/><Relationship Id="rId17" Type="http://schemas.openxmlformats.org/officeDocument/2006/relationships/slide" Target="slides/slide13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12.xml"/><Relationship Id="rId38" Type="http://schemas.openxmlformats.org/officeDocument/2006/relationships/font" Target="fonts/Barlow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1abbedfc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1abbedfc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3e17f88b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3e17f88b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dfce81f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dfce81f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3e17f88b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3e17f88b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3e17f88b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3e17f88b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1abbedfc0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1abbedfc0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1abbedfc0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1abbedfc0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19beca3c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19beca3c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3e17f88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3e17f88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65e7bc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465e7bc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6415604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6415604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3e17f88b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3e17f88b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3e17f88bd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3e17f88bd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3e17f88b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3e17f88b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97417" y="2732367"/>
            <a:ext cx="51672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4284" y="4018467"/>
            <a:ext cx="41214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18_2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2" type="ctrTitle"/>
          </p:nvPr>
        </p:nvSpPr>
        <p:spPr>
          <a:xfrm>
            <a:off x="2578763" y="1947659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2578763" y="24608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3" type="ctrTitle"/>
          </p:nvPr>
        </p:nvSpPr>
        <p:spPr>
          <a:xfrm>
            <a:off x="4829663" y="2661159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4" type="subTitle"/>
          </p:nvPr>
        </p:nvSpPr>
        <p:spPr>
          <a:xfrm>
            <a:off x="4829663" y="30219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5" type="ctrTitle"/>
          </p:nvPr>
        </p:nvSpPr>
        <p:spPr>
          <a:xfrm>
            <a:off x="2578763" y="3185909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6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6" type="subTitle"/>
          </p:nvPr>
        </p:nvSpPr>
        <p:spPr>
          <a:xfrm>
            <a:off x="2578763" y="3707403"/>
            <a:ext cx="18813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2">
  <p:cSld name="CUSTOM_18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2" type="ctrTitle"/>
          </p:nvPr>
        </p:nvSpPr>
        <p:spPr>
          <a:xfrm>
            <a:off x="1311650" y="150087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" type="subTitle"/>
          </p:nvPr>
        </p:nvSpPr>
        <p:spPr>
          <a:xfrm>
            <a:off x="1311650" y="2014025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3" type="ctrTitle"/>
          </p:nvPr>
        </p:nvSpPr>
        <p:spPr>
          <a:xfrm>
            <a:off x="1311650" y="27391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6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4" type="subTitle"/>
          </p:nvPr>
        </p:nvSpPr>
        <p:spPr>
          <a:xfrm>
            <a:off x="1311650" y="3252275"/>
            <a:ext cx="18813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19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719174" y="2045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" type="subTitle"/>
          </p:nvPr>
        </p:nvSpPr>
        <p:spPr>
          <a:xfrm>
            <a:off x="4215521" y="2045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>
            <a:off x="318574" y="1736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1" sz="16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3" type="ctrTitle"/>
          </p:nvPr>
        </p:nvSpPr>
        <p:spPr>
          <a:xfrm>
            <a:off x="3814871" y="1736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1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4" type="subTitle"/>
          </p:nvPr>
        </p:nvSpPr>
        <p:spPr>
          <a:xfrm>
            <a:off x="719224" y="338660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5" type="ctrTitle"/>
          </p:nvPr>
        </p:nvSpPr>
        <p:spPr>
          <a:xfrm>
            <a:off x="318574" y="30780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1" sz="16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6" type="subTitle"/>
          </p:nvPr>
        </p:nvSpPr>
        <p:spPr>
          <a:xfrm>
            <a:off x="4215521" y="338660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7" type="ctrTitle"/>
          </p:nvPr>
        </p:nvSpPr>
        <p:spPr>
          <a:xfrm>
            <a:off x="3814871" y="30780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Work Sans ExtraBold"/>
              <a:buNone/>
              <a:defRPr sz="1600">
                <a:solidFill>
                  <a:schemeClr val="lt2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Work Sans ExtraBold"/>
              <a:buNone/>
              <a:defRPr sz="1600">
                <a:solidFill>
                  <a:schemeClr val="lt2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Work Sans ExtraBold"/>
              <a:buNone/>
              <a:defRPr sz="1600">
                <a:solidFill>
                  <a:schemeClr val="lt2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Work Sans ExtraBold"/>
              <a:buNone/>
              <a:defRPr sz="1600">
                <a:solidFill>
                  <a:schemeClr val="lt2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Work Sans ExtraBold"/>
              <a:buNone/>
              <a:defRPr sz="1600">
                <a:solidFill>
                  <a:schemeClr val="lt2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Work Sans ExtraBold"/>
              <a:buNone/>
              <a:defRPr sz="1600">
                <a:solidFill>
                  <a:schemeClr val="lt2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Work Sans ExtraBold"/>
              <a:buNone/>
              <a:defRPr sz="1600">
                <a:solidFill>
                  <a:schemeClr val="lt2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Work Sans ExtraBold"/>
              <a:buNone/>
              <a:defRPr sz="1600">
                <a:solidFill>
                  <a:schemeClr val="lt2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8"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CUSTOM_19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987750" y="220283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1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2" type="subTitle"/>
          </p:nvPr>
        </p:nvSpPr>
        <p:spPr>
          <a:xfrm>
            <a:off x="3674163" y="220283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1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type="ctrTitle"/>
          </p:nvPr>
        </p:nvSpPr>
        <p:spPr>
          <a:xfrm>
            <a:off x="987750" y="3569331"/>
            <a:ext cx="2129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1" sz="16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3" type="ctrTitle"/>
          </p:nvPr>
        </p:nvSpPr>
        <p:spPr>
          <a:xfrm>
            <a:off x="3674163" y="3569331"/>
            <a:ext cx="2129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1" sz="16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4" type="subTitle"/>
          </p:nvPr>
        </p:nvSpPr>
        <p:spPr>
          <a:xfrm>
            <a:off x="6320500" y="220283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1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5" type="ctrTitle"/>
          </p:nvPr>
        </p:nvSpPr>
        <p:spPr>
          <a:xfrm>
            <a:off x="6320500" y="3569331"/>
            <a:ext cx="2129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1" sz="16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6"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19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624750" y="2832975"/>
            <a:ext cx="176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2" type="subTitle"/>
          </p:nvPr>
        </p:nvSpPr>
        <p:spPr>
          <a:xfrm>
            <a:off x="2993175" y="2832975"/>
            <a:ext cx="176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type="ctrTitle"/>
          </p:nvPr>
        </p:nvSpPr>
        <p:spPr>
          <a:xfrm>
            <a:off x="624750" y="2524375"/>
            <a:ext cx="1451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1" sz="16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3" type="ctrTitle"/>
          </p:nvPr>
        </p:nvSpPr>
        <p:spPr>
          <a:xfrm>
            <a:off x="2993188" y="2524375"/>
            <a:ext cx="11478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1" sz="16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ExtraBold"/>
              <a:buNone/>
              <a:defRPr sz="16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4"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624432" y="637525"/>
            <a:ext cx="39855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b="0" sz="4800">
                <a:solidFill>
                  <a:schemeClr val="lt2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CUSTOM_22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ctrTitle"/>
          </p:nvPr>
        </p:nvSpPr>
        <p:spPr>
          <a:xfrm>
            <a:off x="604675" y="1474850"/>
            <a:ext cx="2490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hasCustomPrompt="1" idx="2" type="title"/>
          </p:nvPr>
        </p:nvSpPr>
        <p:spPr>
          <a:xfrm>
            <a:off x="599115" y="485082"/>
            <a:ext cx="2417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Work Sans ExtraBold"/>
              <a:buNone/>
              <a:defRPr b="0" sz="6000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624750" y="26139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720000" y="2655075"/>
            <a:ext cx="2014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hasCustomPrompt="1" idx="2" type="title"/>
          </p:nvPr>
        </p:nvSpPr>
        <p:spPr>
          <a:xfrm>
            <a:off x="317829" y="2190057"/>
            <a:ext cx="2417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b="1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8"/>
          <p:cNvSpPr txBox="1"/>
          <p:nvPr>
            <p:ph idx="3" type="subTitle"/>
          </p:nvPr>
        </p:nvSpPr>
        <p:spPr>
          <a:xfrm>
            <a:off x="720000" y="4212100"/>
            <a:ext cx="2014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hasCustomPrompt="1" idx="4" type="title"/>
          </p:nvPr>
        </p:nvSpPr>
        <p:spPr>
          <a:xfrm>
            <a:off x="317829" y="3747082"/>
            <a:ext cx="2417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b="1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8"/>
          <p:cNvSpPr txBox="1"/>
          <p:nvPr>
            <p:ph idx="5" type="subTitle"/>
          </p:nvPr>
        </p:nvSpPr>
        <p:spPr>
          <a:xfrm>
            <a:off x="6358828" y="2655075"/>
            <a:ext cx="18813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hasCustomPrompt="1" idx="6" type="title"/>
          </p:nvPr>
        </p:nvSpPr>
        <p:spPr>
          <a:xfrm>
            <a:off x="6358837" y="2190057"/>
            <a:ext cx="2417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b="1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8"/>
          <p:cNvSpPr txBox="1"/>
          <p:nvPr>
            <p:ph idx="7" type="subTitle"/>
          </p:nvPr>
        </p:nvSpPr>
        <p:spPr>
          <a:xfrm>
            <a:off x="6358828" y="4212100"/>
            <a:ext cx="1881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hasCustomPrompt="1" idx="8" type="title"/>
          </p:nvPr>
        </p:nvSpPr>
        <p:spPr>
          <a:xfrm>
            <a:off x="6358837" y="3747082"/>
            <a:ext cx="2417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b="1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ExtraBold"/>
              <a:buNone/>
              <a:defRPr sz="36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 1">
  <p:cSld name="CUSTOM_18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2" type="ctrTitle"/>
          </p:nvPr>
        </p:nvSpPr>
        <p:spPr>
          <a:xfrm>
            <a:off x="625850" y="180567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sz="18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625850" y="2395025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3" type="ctrTitle"/>
          </p:nvPr>
        </p:nvSpPr>
        <p:spPr>
          <a:xfrm>
            <a:off x="6642475" y="180567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sz="18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4" type="subTitle"/>
          </p:nvPr>
        </p:nvSpPr>
        <p:spPr>
          <a:xfrm>
            <a:off x="6642475" y="2395025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5" type="ctrTitle"/>
          </p:nvPr>
        </p:nvSpPr>
        <p:spPr>
          <a:xfrm>
            <a:off x="625850" y="34249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sz="18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6" type="subTitle"/>
          </p:nvPr>
        </p:nvSpPr>
        <p:spPr>
          <a:xfrm>
            <a:off x="625850" y="4014275"/>
            <a:ext cx="18813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7" type="ctrTitle"/>
          </p:nvPr>
        </p:nvSpPr>
        <p:spPr>
          <a:xfrm>
            <a:off x="3634163" y="180567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sz="18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8" type="subTitle"/>
          </p:nvPr>
        </p:nvSpPr>
        <p:spPr>
          <a:xfrm>
            <a:off x="3634163" y="2395025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9" type="ctrTitle"/>
          </p:nvPr>
        </p:nvSpPr>
        <p:spPr>
          <a:xfrm>
            <a:off x="3634163" y="34249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sz="18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3" type="subTitle"/>
          </p:nvPr>
        </p:nvSpPr>
        <p:spPr>
          <a:xfrm>
            <a:off x="3634163" y="4014275"/>
            <a:ext cx="18813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4" type="ctrTitle"/>
          </p:nvPr>
        </p:nvSpPr>
        <p:spPr>
          <a:xfrm>
            <a:off x="6642475" y="34249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sz="18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5" type="subTitle"/>
          </p:nvPr>
        </p:nvSpPr>
        <p:spPr>
          <a:xfrm>
            <a:off x="6642475" y="4014275"/>
            <a:ext cx="18813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1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ctrTitle"/>
          </p:nvPr>
        </p:nvSpPr>
        <p:spPr>
          <a:xfrm>
            <a:off x="617941" y="1086028"/>
            <a:ext cx="25155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617941" y="2116054"/>
            <a:ext cx="42249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/>
        </p:nvSpPr>
        <p:spPr>
          <a:xfrm>
            <a:off x="617943" y="3578917"/>
            <a:ext cx="2515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b="1" lang="en" sz="1000"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000"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b="1" lang="en" sz="1000"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Flaticon</a:t>
            </a:r>
            <a:r>
              <a:rPr lang="en" sz="1000"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b="1" lang="en" sz="1000"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Freepik</a:t>
            </a:r>
            <a:r>
              <a:rPr lang="en" sz="1000">
                <a:latin typeface="Barlow Light"/>
                <a:ea typeface="Barlow Light"/>
                <a:cs typeface="Barlow Light"/>
                <a:sym typeface="Barlow Light"/>
              </a:rPr>
              <a:t>. </a:t>
            </a:r>
            <a:endParaRPr sz="10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latin typeface="Barlow"/>
                <a:ea typeface="Barlow"/>
                <a:cs typeface="Barlow"/>
                <a:sym typeface="Barlow"/>
              </a:rPr>
              <a:t>Please keep this slide for attribution.</a:t>
            </a:r>
            <a:endParaRPr b="1" sz="9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053498" y="17341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b="1" sz="1200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053498" y="215871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053498" y="138464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b="0"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2834737" y="17341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b="0" sz="1200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2834737" y="2158711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834737" y="138464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b="0"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4615975" y="17341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b="0" sz="1200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4615975" y="215871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4615975" y="138464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b="0"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723600" y="340212"/>
            <a:ext cx="769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0" sz="30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6397214" y="17341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b="0" sz="1200">
                <a:solidFill>
                  <a:schemeClr val="accent4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ExtraBold"/>
              <a:buNone/>
              <a:defRPr sz="1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6397214" y="215871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6397214" y="138464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b="0"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ExtraBold"/>
              <a:buNone/>
              <a:defRPr sz="4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ources">
  <p:cSld name="CUSTOM_10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4">
    <p:bg>
      <p:bgPr>
        <a:noFill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subTitle"/>
          </p:nvPr>
        </p:nvSpPr>
        <p:spPr>
          <a:xfrm flipH="1">
            <a:off x="5097072" y="242160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ctrTitle"/>
          </p:nvPr>
        </p:nvSpPr>
        <p:spPr>
          <a:xfrm>
            <a:off x="604672" y="341610"/>
            <a:ext cx="2661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 ExtraBold"/>
              <a:buNone/>
              <a:defRPr b="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subTitle"/>
          </p:nvPr>
        </p:nvSpPr>
        <p:spPr>
          <a:xfrm flipH="1">
            <a:off x="5097075" y="1634250"/>
            <a:ext cx="2631000" cy="7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ExtraBold"/>
              <a:buNone/>
              <a:defRPr b="1" sz="1600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ExtraBold"/>
              <a:buNone/>
              <a:defRPr sz="1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ExtraBold"/>
              <a:buNone/>
              <a:defRPr sz="1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ExtraBold"/>
              <a:buNone/>
              <a:defRPr sz="1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ExtraBold"/>
              <a:buNone/>
              <a:defRPr sz="1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ExtraBold"/>
              <a:buNone/>
              <a:defRPr sz="1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ExtraBold"/>
              <a:buNone/>
              <a:defRPr sz="1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ExtraBold"/>
              <a:buNone/>
              <a:defRPr sz="1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ExtraBold"/>
              <a:buNone/>
              <a:defRPr sz="18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image">
  <p:cSld name="CUSTOM_14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604675" y="1674350"/>
            <a:ext cx="28848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ctrTitle"/>
          </p:nvPr>
        </p:nvSpPr>
        <p:spPr>
          <a:xfrm>
            <a:off x="604672" y="341610"/>
            <a:ext cx="2661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20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604672" y="341610"/>
            <a:ext cx="2661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CUSTOM_16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598600" y="170015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3763000" y="2266950"/>
            <a:ext cx="26328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s">
  <p:cSld name="CUSTOM_17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ctrTitle"/>
          </p:nvPr>
        </p:nvSpPr>
        <p:spPr>
          <a:xfrm>
            <a:off x="619931" y="981650"/>
            <a:ext cx="34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2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415550" y="1033419"/>
            <a:ext cx="3785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1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2" type="subTitle"/>
          </p:nvPr>
        </p:nvSpPr>
        <p:spPr>
          <a:xfrm>
            <a:off x="3083436" y="3239534"/>
            <a:ext cx="397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3" type="ctrTitle"/>
          </p:nvPr>
        </p:nvSpPr>
        <p:spPr>
          <a:xfrm>
            <a:off x="6569611" y="3161537"/>
            <a:ext cx="1888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2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3 ">
  <p:cSld name="CUSTOM_16_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2608000" y="170015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08000" y="2266950"/>
            <a:ext cx="26328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6467250" y="344897"/>
            <a:ext cx="2046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Work Sans ExtraBold"/>
              <a:buNone/>
              <a:defRPr sz="280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5688325" y="118400"/>
            <a:ext cx="3309600" cy="12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EduPlay</a:t>
            </a:r>
            <a:endParaRPr b="0" sz="55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Responses</a:t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5" y="3167363"/>
            <a:ext cx="4116058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425" y="1586625"/>
            <a:ext cx="4662700" cy="12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250" y="3103063"/>
            <a:ext cx="3418623" cy="11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idx="1" type="subTitle"/>
          </p:nvPr>
        </p:nvSpPr>
        <p:spPr>
          <a:xfrm>
            <a:off x="2608000" y="2266950"/>
            <a:ext cx="2632800" cy="17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Low content creation friction, personalised Learning Management System that incorporates gamified quiz elements with similarity and  frequency learning.</a:t>
            </a:r>
            <a:endParaRPr sz="14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1" name="Google Shape;231;p33"/>
          <p:cNvSpPr txBox="1"/>
          <p:nvPr>
            <p:ph type="title"/>
          </p:nvPr>
        </p:nvSpPr>
        <p:spPr>
          <a:xfrm>
            <a:off x="2608000" y="1700150"/>
            <a:ext cx="2797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 rotWithShape="1">
          <a:blip r:embed="rId3">
            <a:alphaModFix/>
          </a:blip>
          <a:srcRect b="0" l="23436" r="43230" t="0"/>
          <a:stretch/>
        </p:blipFill>
        <p:spPr>
          <a:xfrm>
            <a:off x="6096000" y="19"/>
            <a:ext cx="3048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3"/>
          <p:cNvCxnSpPr/>
          <p:nvPr/>
        </p:nvCxnSpPr>
        <p:spPr>
          <a:xfrm rot="10800000">
            <a:off x="-2356950" y="2571900"/>
            <a:ext cx="40332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3"/>
          <p:cNvSpPr/>
          <p:nvPr/>
        </p:nvSpPr>
        <p:spPr>
          <a:xfrm rot="5400000">
            <a:off x="1669950" y="2530572"/>
            <a:ext cx="95100" cy="825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0" l="32791" r="33175" t="0"/>
          <a:stretch/>
        </p:blipFill>
        <p:spPr>
          <a:xfrm>
            <a:off x="289675" y="1751275"/>
            <a:ext cx="1344176" cy="26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 flipH="1" rot="-5400000">
            <a:off x="6198598" y="2434571"/>
            <a:ext cx="119700" cy="1038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 txBox="1"/>
          <p:nvPr>
            <p:ph idx="2" type="ctrTitle"/>
          </p:nvPr>
        </p:nvSpPr>
        <p:spPr>
          <a:xfrm>
            <a:off x="2197775" y="1970375"/>
            <a:ext cx="20349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Quiz Builder</a:t>
            </a:r>
            <a:endParaRPr/>
          </a:p>
        </p:txBody>
      </p:sp>
      <p:sp>
        <p:nvSpPr>
          <p:cNvPr id="243" name="Google Shape;243;p34"/>
          <p:cNvSpPr txBox="1"/>
          <p:nvPr>
            <p:ph idx="1" type="subTitle"/>
          </p:nvPr>
        </p:nvSpPr>
        <p:spPr>
          <a:xfrm>
            <a:off x="2197763" y="23084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After uploading questions using their camera, EduPlay will generate a unique quiz code for you.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 rot="5400000">
            <a:off x="2108100" y="2210081"/>
            <a:ext cx="95100" cy="825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34"/>
          <p:cNvCxnSpPr/>
          <p:nvPr/>
        </p:nvCxnSpPr>
        <p:spPr>
          <a:xfrm rot="10800000">
            <a:off x="1033200" y="2251409"/>
            <a:ext cx="10812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546" y="1712475"/>
            <a:ext cx="2625152" cy="15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 rotWithShape="1">
          <a:blip r:embed="rId5">
            <a:alphaModFix/>
          </a:blip>
          <a:srcRect b="0" l="5692" r="6993" t="0"/>
          <a:stretch/>
        </p:blipFill>
        <p:spPr>
          <a:xfrm>
            <a:off x="6827611" y="1788691"/>
            <a:ext cx="1913042" cy="1191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4"/>
          <p:cNvCxnSpPr/>
          <p:nvPr/>
        </p:nvCxnSpPr>
        <p:spPr>
          <a:xfrm>
            <a:off x="6310284" y="2486572"/>
            <a:ext cx="13596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4"/>
          <p:cNvSpPr txBox="1"/>
          <p:nvPr>
            <p:ph idx="6" type="subTitle"/>
          </p:nvPr>
        </p:nvSpPr>
        <p:spPr>
          <a:xfrm>
            <a:off x="4506963" y="2574903"/>
            <a:ext cx="18813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ringed one. It’s a gas giant, composed of hydrogen and helium</a:t>
            </a:r>
            <a:endParaRPr/>
          </a:p>
        </p:txBody>
      </p:sp>
      <p:sp>
        <p:nvSpPr>
          <p:cNvPr id="250" name="Google Shape;250;p34"/>
          <p:cNvSpPr txBox="1"/>
          <p:nvPr>
            <p:ph idx="5" type="ctrTitle"/>
          </p:nvPr>
        </p:nvSpPr>
        <p:spPr>
          <a:xfrm>
            <a:off x="4506975" y="2053400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 Scheduler</a:t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 rotWithShape="1">
          <a:blip r:embed="rId6">
            <a:alphaModFix/>
          </a:blip>
          <a:srcRect b="15767" l="4304" r="15829" t="9854"/>
          <a:stretch/>
        </p:blipFill>
        <p:spPr>
          <a:xfrm>
            <a:off x="421163" y="2197523"/>
            <a:ext cx="1081199" cy="190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5"/>
          <p:cNvGrpSpPr/>
          <p:nvPr/>
        </p:nvGrpSpPr>
        <p:grpSpPr>
          <a:xfrm>
            <a:off x="7112038" y="784975"/>
            <a:ext cx="1344176" cy="2617875"/>
            <a:chOff x="7380600" y="513200"/>
            <a:chExt cx="1344176" cy="2617875"/>
          </a:xfrm>
        </p:grpSpPr>
        <p:pic>
          <p:nvPicPr>
            <p:cNvPr id="257" name="Google Shape;257;p35"/>
            <p:cNvPicPr preferRelativeResize="0"/>
            <p:nvPr/>
          </p:nvPicPr>
          <p:blipFill rotWithShape="1">
            <a:blip r:embed="rId3">
              <a:alphaModFix/>
            </a:blip>
            <a:srcRect b="0" l="32791" r="33175" t="0"/>
            <a:stretch/>
          </p:blipFill>
          <p:spPr>
            <a:xfrm>
              <a:off x="7380600" y="513200"/>
              <a:ext cx="1344176" cy="2617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5"/>
            <p:cNvPicPr preferRelativeResize="0"/>
            <p:nvPr/>
          </p:nvPicPr>
          <p:blipFill rotWithShape="1">
            <a:blip r:embed="rId4">
              <a:alphaModFix/>
            </a:blip>
            <a:srcRect b="0" l="4528" r="10023" t="0"/>
            <a:stretch/>
          </p:blipFill>
          <p:spPr>
            <a:xfrm>
              <a:off x="7510037" y="958575"/>
              <a:ext cx="1085301" cy="17271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" y="1797775"/>
            <a:ext cx="2625152" cy="15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261" name="Google Shape;261;p35"/>
          <p:cNvSpPr txBox="1"/>
          <p:nvPr>
            <p:ph idx="2" type="ctrTitle"/>
          </p:nvPr>
        </p:nvSpPr>
        <p:spPr>
          <a:xfrm>
            <a:off x="3184200" y="1195325"/>
            <a:ext cx="20349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Gamified Quiz Experience</a:t>
            </a:r>
            <a:endParaRPr/>
          </a:p>
        </p:txBody>
      </p:sp>
      <p:sp>
        <p:nvSpPr>
          <p:cNvPr id="262" name="Google Shape;262;p35"/>
          <p:cNvSpPr txBox="1"/>
          <p:nvPr>
            <p:ph idx="1" type="subTitle"/>
          </p:nvPr>
        </p:nvSpPr>
        <p:spPr>
          <a:xfrm>
            <a:off x="3184200" y="1664828"/>
            <a:ext cx="18813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Customised quiz experience with gamified elements to keep students engaged in play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 txBox="1"/>
          <p:nvPr>
            <p:ph idx="3" type="ctrTitle"/>
          </p:nvPr>
        </p:nvSpPr>
        <p:spPr>
          <a:xfrm>
            <a:off x="6843463" y="3742734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 Report</a:t>
            </a:r>
            <a:endParaRPr/>
          </a:p>
        </p:txBody>
      </p:sp>
      <p:sp>
        <p:nvSpPr>
          <p:cNvPr id="264" name="Google Shape;264;p35"/>
          <p:cNvSpPr txBox="1"/>
          <p:nvPr>
            <p:ph idx="4" type="subTitle"/>
          </p:nvPr>
        </p:nvSpPr>
        <p:spPr>
          <a:xfrm>
            <a:off x="6843463" y="4255884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Keep track of students’ scores and  questions that they get wrong</a:t>
            </a:r>
            <a:endParaRPr/>
          </a:p>
        </p:txBody>
      </p:sp>
      <p:grpSp>
        <p:nvGrpSpPr>
          <p:cNvPr id="265" name="Google Shape;265;p35"/>
          <p:cNvGrpSpPr/>
          <p:nvPr/>
        </p:nvGrpSpPr>
        <p:grpSpPr>
          <a:xfrm rot="-1828229">
            <a:off x="2151335" y="1735249"/>
            <a:ext cx="1163713" cy="95101"/>
            <a:chOff x="1033200" y="2203781"/>
            <a:chExt cx="1163700" cy="95100"/>
          </a:xfrm>
        </p:grpSpPr>
        <p:sp>
          <p:nvSpPr>
            <p:cNvPr id="266" name="Google Shape;266;p35"/>
            <p:cNvSpPr/>
            <p:nvPr/>
          </p:nvSpPr>
          <p:spPr>
            <a:xfrm rot="5400000">
              <a:off x="2108100" y="2210081"/>
              <a:ext cx="95100" cy="825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" name="Google Shape;267;p35"/>
            <p:cNvCxnSpPr/>
            <p:nvPr/>
          </p:nvCxnSpPr>
          <p:spPr>
            <a:xfrm rot="10800000">
              <a:off x="1033200" y="2251409"/>
              <a:ext cx="1081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8" name="Google Shape;268;p35"/>
          <p:cNvSpPr/>
          <p:nvPr/>
        </p:nvSpPr>
        <p:spPr>
          <a:xfrm rot="10800000">
            <a:off x="8089800" y="3835396"/>
            <a:ext cx="95100" cy="825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35"/>
          <p:cNvCxnSpPr/>
          <p:nvPr/>
        </p:nvCxnSpPr>
        <p:spPr>
          <a:xfrm rot="10800000">
            <a:off x="8132550" y="2979850"/>
            <a:ext cx="9600" cy="927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0" name="Google Shape;27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313" y="1891063"/>
            <a:ext cx="1614523" cy="11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8321" y="2522375"/>
            <a:ext cx="2625152" cy="15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3604" y="2629650"/>
            <a:ext cx="1714592" cy="11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>
            <p:ph idx="2" type="ctrTitle"/>
          </p:nvPr>
        </p:nvSpPr>
        <p:spPr>
          <a:xfrm>
            <a:off x="1310350" y="3742725"/>
            <a:ext cx="20349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generated questions</a:t>
            </a:r>
            <a:endParaRPr/>
          </a:p>
        </p:txBody>
      </p:sp>
      <p:sp>
        <p:nvSpPr>
          <p:cNvPr id="274" name="Google Shape;274;p35"/>
          <p:cNvSpPr txBox="1"/>
          <p:nvPr>
            <p:ph idx="1" type="subTitle"/>
          </p:nvPr>
        </p:nvSpPr>
        <p:spPr>
          <a:xfrm>
            <a:off x="1310350" y="4212224"/>
            <a:ext cx="18813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feature, users will be able to generate multiple Math questions by using dynamic figures</a:t>
            </a:r>
            <a:endParaRPr/>
          </a:p>
        </p:txBody>
      </p:sp>
      <p:grpSp>
        <p:nvGrpSpPr>
          <p:cNvPr id="275" name="Google Shape;275;p35"/>
          <p:cNvGrpSpPr/>
          <p:nvPr/>
        </p:nvGrpSpPr>
        <p:grpSpPr>
          <a:xfrm rot="9564433">
            <a:off x="2942941" y="3473662"/>
            <a:ext cx="1784639" cy="95099"/>
            <a:chOff x="1033200" y="2203781"/>
            <a:chExt cx="1163700" cy="95100"/>
          </a:xfrm>
        </p:grpSpPr>
        <p:sp>
          <p:nvSpPr>
            <p:cNvPr id="276" name="Google Shape;276;p35"/>
            <p:cNvSpPr/>
            <p:nvPr/>
          </p:nvSpPr>
          <p:spPr>
            <a:xfrm rot="5400000">
              <a:off x="2108100" y="2210081"/>
              <a:ext cx="95100" cy="825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" name="Google Shape;277;p35"/>
            <p:cNvCxnSpPr/>
            <p:nvPr/>
          </p:nvCxnSpPr>
          <p:spPr>
            <a:xfrm rot="10800000">
              <a:off x="1033200" y="2251409"/>
              <a:ext cx="1081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 rotWithShape="1">
          <a:blip r:embed="rId3">
            <a:alphaModFix/>
          </a:blip>
          <a:srcRect b="18367" l="58829" r="0" t="2630"/>
          <a:stretch/>
        </p:blipFill>
        <p:spPr>
          <a:xfrm>
            <a:off x="5379325" y="540000"/>
            <a:ext cx="3764674" cy="406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36"/>
          <p:cNvGrpSpPr/>
          <p:nvPr/>
        </p:nvGrpSpPr>
        <p:grpSpPr>
          <a:xfrm>
            <a:off x="3745751" y="1247752"/>
            <a:ext cx="3959969" cy="3111596"/>
            <a:chOff x="238125" y="1676700"/>
            <a:chExt cx="2045650" cy="1779275"/>
          </a:xfrm>
        </p:grpSpPr>
        <p:sp>
          <p:nvSpPr>
            <p:cNvPr id="285" name="Google Shape;285;p36"/>
            <p:cNvSpPr/>
            <p:nvPr/>
          </p:nvSpPr>
          <p:spPr>
            <a:xfrm>
              <a:off x="1006875" y="3190025"/>
              <a:ext cx="508150" cy="247100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1021625" y="3190025"/>
              <a:ext cx="452425" cy="197525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C4B8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968750" y="3417450"/>
              <a:ext cx="584375" cy="38525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238125" y="1777900"/>
              <a:ext cx="2045650" cy="1461300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238125" y="1676700"/>
              <a:ext cx="2045650" cy="1390400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346300" y="1773800"/>
              <a:ext cx="1829300" cy="1140050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1244550" y="1708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2" name="Google Shape;292;p36"/>
          <p:cNvPicPr preferRelativeResize="0"/>
          <p:nvPr/>
        </p:nvPicPr>
        <p:blipFill rotWithShape="1">
          <a:blip r:embed="rId4">
            <a:alphaModFix/>
          </a:blip>
          <a:srcRect b="0" l="5692" r="6993" t="0"/>
          <a:stretch/>
        </p:blipFill>
        <p:spPr>
          <a:xfrm>
            <a:off x="3967350" y="1436625"/>
            <a:ext cx="3521649" cy="19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ctrTitle"/>
          </p:nvPr>
        </p:nvSpPr>
        <p:spPr>
          <a:xfrm>
            <a:off x="317700" y="2380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</a:t>
            </a:r>
            <a:br>
              <a:rPr lang="en"/>
            </a:br>
            <a:r>
              <a:rPr lang="en"/>
              <a:t>Validation</a:t>
            </a:r>
            <a:endParaRPr/>
          </a:p>
        </p:txBody>
      </p:sp>
      <p:sp>
        <p:nvSpPr>
          <p:cNvPr id="298" name="Google Shape;298;p37"/>
          <p:cNvSpPr txBox="1"/>
          <p:nvPr>
            <p:ph idx="7" type="subTitle"/>
          </p:nvPr>
        </p:nvSpPr>
        <p:spPr>
          <a:xfrm>
            <a:off x="6358825" y="4212100"/>
            <a:ext cx="26883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number of accounts created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Conversion from trial to paid</a:t>
            </a:r>
            <a:endParaRPr/>
          </a:p>
        </p:txBody>
      </p:sp>
      <p:sp>
        <p:nvSpPr>
          <p:cNvPr id="299" name="Google Shape;299;p37"/>
          <p:cNvSpPr txBox="1"/>
          <p:nvPr>
            <p:ph idx="8" type="title"/>
          </p:nvPr>
        </p:nvSpPr>
        <p:spPr>
          <a:xfrm>
            <a:off x="6358823" y="3518475"/>
            <a:ext cx="2734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Monthly metrics</a:t>
            </a:r>
            <a:br>
              <a:rPr lang="en" sz="2400"/>
            </a:br>
            <a:r>
              <a:rPr lang="en" sz="2400"/>
              <a:t>(long run)</a:t>
            </a:r>
            <a:endParaRPr sz="2400"/>
          </a:p>
        </p:txBody>
      </p:sp>
      <p:sp>
        <p:nvSpPr>
          <p:cNvPr id="300" name="Google Shape;300;p37"/>
          <p:cNvSpPr txBox="1"/>
          <p:nvPr>
            <p:ph idx="5" type="subTitle"/>
          </p:nvPr>
        </p:nvSpPr>
        <p:spPr>
          <a:xfrm>
            <a:off x="6358824" y="2426475"/>
            <a:ext cx="25734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The number of accounts created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Conversion from trial to paid</a:t>
            </a:r>
            <a:endParaRPr/>
          </a:p>
        </p:txBody>
      </p:sp>
      <p:sp>
        <p:nvSpPr>
          <p:cNvPr id="301" name="Google Shape;301;p37"/>
          <p:cNvSpPr txBox="1"/>
          <p:nvPr>
            <p:ph idx="6" type="title"/>
          </p:nvPr>
        </p:nvSpPr>
        <p:spPr>
          <a:xfrm>
            <a:off x="6358837" y="1961457"/>
            <a:ext cx="2417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Usage metrics</a:t>
            </a:r>
            <a:endParaRPr sz="2400"/>
          </a:p>
        </p:txBody>
      </p:sp>
      <p:sp>
        <p:nvSpPr>
          <p:cNvPr id="302" name="Google Shape;302;p37"/>
          <p:cNvSpPr txBox="1"/>
          <p:nvPr>
            <p:ph idx="3" type="subTitle"/>
          </p:nvPr>
        </p:nvSpPr>
        <p:spPr>
          <a:xfrm>
            <a:off x="505300" y="3602500"/>
            <a:ext cx="2229600" cy="1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Student’s feedback (fun level)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Parent’s feedback (report)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Tutor’s feedback (observed student engagement and learning)</a:t>
            </a:r>
            <a:endParaRPr/>
          </a:p>
        </p:txBody>
      </p:sp>
      <p:sp>
        <p:nvSpPr>
          <p:cNvPr id="303" name="Google Shape;303;p37"/>
          <p:cNvSpPr txBox="1"/>
          <p:nvPr>
            <p:ph idx="4" type="title"/>
          </p:nvPr>
        </p:nvSpPr>
        <p:spPr>
          <a:xfrm>
            <a:off x="-85300" y="3151450"/>
            <a:ext cx="3088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Qualitative measures</a:t>
            </a:r>
            <a:endParaRPr sz="2000"/>
          </a:p>
        </p:txBody>
      </p:sp>
      <p:sp>
        <p:nvSpPr>
          <p:cNvPr id="304" name="Google Shape;304;p37"/>
          <p:cNvSpPr txBox="1"/>
          <p:nvPr>
            <p:ph idx="1" type="subTitle"/>
          </p:nvPr>
        </p:nvSpPr>
        <p:spPr>
          <a:xfrm>
            <a:off x="317700" y="2426475"/>
            <a:ext cx="2417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Number of Quiz created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Number of Quizzes played</a:t>
            </a:r>
            <a:endParaRPr/>
          </a:p>
        </p:txBody>
      </p:sp>
      <p:sp>
        <p:nvSpPr>
          <p:cNvPr id="305" name="Google Shape;305;p37"/>
          <p:cNvSpPr txBox="1"/>
          <p:nvPr>
            <p:ph idx="2" type="title"/>
          </p:nvPr>
        </p:nvSpPr>
        <p:spPr>
          <a:xfrm>
            <a:off x="0" y="1961450"/>
            <a:ext cx="2734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Daily Activities</a:t>
            </a:r>
            <a:endParaRPr sz="2400"/>
          </a:p>
        </p:txBody>
      </p:sp>
      <p:pic>
        <p:nvPicPr>
          <p:cNvPr id="306" name="Google Shape;306;p37"/>
          <p:cNvPicPr preferRelativeResize="0"/>
          <p:nvPr/>
        </p:nvPicPr>
        <p:blipFill rotWithShape="1">
          <a:blip r:embed="rId3">
            <a:alphaModFix/>
          </a:blip>
          <a:srcRect b="0" l="11217" r="11209" t="0"/>
          <a:stretch/>
        </p:blipFill>
        <p:spPr>
          <a:xfrm>
            <a:off x="3113450" y="0"/>
            <a:ext cx="29171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 rot="-5400000">
            <a:off x="2790113" y="2167591"/>
            <a:ext cx="212100" cy="183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 rot="-5400000">
            <a:off x="2790113" y="3348691"/>
            <a:ext cx="212100" cy="183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/>
          <p:nvPr/>
        </p:nvSpPr>
        <p:spPr>
          <a:xfrm rot="5400000">
            <a:off x="6126403" y="3729691"/>
            <a:ext cx="212100" cy="183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/>
          <p:nvPr/>
        </p:nvSpPr>
        <p:spPr>
          <a:xfrm rot="5400000">
            <a:off x="6126403" y="2167591"/>
            <a:ext cx="212100" cy="183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ctrTitle"/>
          </p:nvPr>
        </p:nvSpPr>
        <p:spPr>
          <a:xfrm>
            <a:off x="379000" y="1911125"/>
            <a:ext cx="2762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 rotWithShape="1">
          <a:blip r:embed="rId3">
            <a:alphaModFix/>
          </a:blip>
          <a:srcRect b="0" l="6611" r="32449" t="0"/>
          <a:stretch/>
        </p:blipFill>
        <p:spPr>
          <a:xfrm>
            <a:off x="3571875" y="0"/>
            <a:ext cx="5572123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9" type="ctrTitle"/>
          </p:nvPr>
        </p:nvSpPr>
        <p:spPr>
          <a:xfrm>
            <a:off x="723600" y="340212"/>
            <a:ext cx="769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33" name="Google Shape;133;p24"/>
          <p:cNvSpPr txBox="1"/>
          <p:nvPr>
            <p:ph idx="14" type="subTitle"/>
          </p:nvPr>
        </p:nvSpPr>
        <p:spPr>
          <a:xfrm>
            <a:off x="6397214" y="215871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1053498" y="215871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come up with this idea?</a:t>
            </a:r>
            <a:endParaRPr/>
          </a:p>
        </p:txBody>
      </p:sp>
      <p:sp>
        <p:nvSpPr>
          <p:cNvPr id="135" name="Google Shape;135;p24"/>
          <p:cNvSpPr txBox="1"/>
          <p:nvPr>
            <p:ph idx="4" type="subTitle"/>
          </p:nvPr>
        </p:nvSpPr>
        <p:spPr>
          <a:xfrm>
            <a:off x="2834737" y="2158711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36" name="Google Shape;136;p24"/>
          <p:cNvSpPr txBox="1"/>
          <p:nvPr>
            <p:ph idx="7" type="subTitle"/>
          </p:nvPr>
        </p:nvSpPr>
        <p:spPr>
          <a:xfrm>
            <a:off x="4615975" y="215871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37" name="Google Shape;137;p24"/>
          <p:cNvSpPr txBox="1"/>
          <p:nvPr>
            <p:ph idx="13" type="ctrTitle"/>
          </p:nvPr>
        </p:nvSpPr>
        <p:spPr>
          <a:xfrm>
            <a:off x="6397214" y="17341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Definition</a:t>
            </a:r>
            <a:endParaRPr/>
          </a:p>
        </p:txBody>
      </p:sp>
      <p:sp>
        <p:nvSpPr>
          <p:cNvPr id="138" name="Google Shape;138;p24"/>
          <p:cNvSpPr txBox="1"/>
          <p:nvPr>
            <p:ph type="ctrTitle"/>
          </p:nvPr>
        </p:nvSpPr>
        <p:spPr>
          <a:xfrm>
            <a:off x="1053498" y="17341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9" name="Google Shape;139;p24"/>
          <p:cNvSpPr txBox="1"/>
          <p:nvPr>
            <p:ph idx="2" type="title"/>
          </p:nvPr>
        </p:nvSpPr>
        <p:spPr>
          <a:xfrm>
            <a:off x="1053498" y="138464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0" name="Google Shape;140;p24"/>
          <p:cNvSpPr txBox="1"/>
          <p:nvPr>
            <p:ph idx="3" type="ctrTitle"/>
          </p:nvPr>
        </p:nvSpPr>
        <p:spPr>
          <a:xfrm>
            <a:off x="2834737" y="17341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Validation</a:t>
            </a:r>
            <a:endParaRPr/>
          </a:p>
        </p:txBody>
      </p:sp>
      <p:sp>
        <p:nvSpPr>
          <p:cNvPr id="141" name="Google Shape;141;p24"/>
          <p:cNvSpPr txBox="1"/>
          <p:nvPr>
            <p:ph idx="5" type="title"/>
          </p:nvPr>
        </p:nvSpPr>
        <p:spPr>
          <a:xfrm>
            <a:off x="2834737" y="138464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2" name="Google Shape;142;p24"/>
          <p:cNvSpPr txBox="1"/>
          <p:nvPr>
            <p:ph idx="6" type="ctrTitle"/>
          </p:nvPr>
        </p:nvSpPr>
        <p:spPr>
          <a:xfrm>
            <a:off x="4615975" y="17341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Overview</a:t>
            </a:r>
            <a:endParaRPr/>
          </a:p>
        </p:txBody>
      </p:sp>
      <p:sp>
        <p:nvSpPr>
          <p:cNvPr id="143" name="Google Shape;143;p24"/>
          <p:cNvSpPr txBox="1"/>
          <p:nvPr>
            <p:ph idx="8" type="title"/>
          </p:nvPr>
        </p:nvSpPr>
        <p:spPr>
          <a:xfrm>
            <a:off x="4615975" y="138464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4" name="Google Shape;144;p24"/>
          <p:cNvSpPr txBox="1"/>
          <p:nvPr>
            <p:ph idx="15" type="title"/>
          </p:nvPr>
        </p:nvSpPr>
        <p:spPr>
          <a:xfrm>
            <a:off x="6397214" y="138464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28717" l="0" r="0" t="24527"/>
          <a:stretch/>
        </p:blipFill>
        <p:spPr>
          <a:xfrm>
            <a:off x="0" y="2738650"/>
            <a:ext cx="9144010" cy="240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ctrTitle"/>
          </p:nvPr>
        </p:nvSpPr>
        <p:spPr>
          <a:xfrm>
            <a:off x="604672" y="341610"/>
            <a:ext cx="2661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4692983" y="3498678"/>
            <a:ext cx="21861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Year 3 SIS Student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2663725" y="1148725"/>
            <a:ext cx="17901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AB40"/>
                </a:solidFill>
                <a:latin typeface="Work Sans"/>
                <a:ea typeface="Work Sans"/>
                <a:cs typeface="Work Sans"/>
                <a:sym typeface="Work Sans"/>
              </a:rPr>
              <a:t>Sean Lam</a:t>
            </a:r>
            <a:endParaRPr b="1" sz="1600">
              <a:solidFill>
                <a:srgbClr val="FFAB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4686250" y="3159575"/>
            <a:ext cx="1257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AB40"/>
                </a:solidFill>
                <a:latin typeface="Work Sans"/>
                <a:ea typeface="Work Sans"/>
                <a:cs typeface="Work Sans"/>
                <a:sym typeface="Work Sans"/>
              </a:rPr>
              <a:t>Bang</a:t>
            </a:r>
            <a:endParaRPr b="1" sz="1600">
              <a:solidFill>
                <a:srgbClr val="FFAB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2267775" y="1579050"/>
            <a:ext cx="2186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Year 3 SIS Student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20034" l="0" r="0" t="16079"/>
          <a:stretch/>
        </p:blipFill>
        <p:spPr>
          <a:xfrm>
            <a:off x="4769175" y="586526"/>
            <a:ext cx="2661901" cy="226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4">
            <a:alphaModFix/>
          </a:blip>
          <a:srcRect b="0" l="3790" r="0" t="43706"/>
          <a:stretch/>
        </p:blipFill>
        <p:spPr>
          <a:xfrm>
            <a:off x="1320450" y="3132723"/>
            <a:ext cx="3045301" cy="17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ctrTitle"/>
          </p:nvPr>
        </p:nvSpPr>
        <p:spPr>
          <a:xfrm>
            <a:off x="604675" y="341603"/>
            <a:ext cx="26619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44063" l="27146" r="29980" t="14797"/>
          <a:stretch/>
        </p:blipFill>
        <p:spPr>
          <a:xfrm>
            <a:off x="1" y="2240525"/>
            <a:ext cx="4377600" cy="23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2317495" y="1678752"/>
            <a:ext cx="21861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Product </a:t>
            </a:r>
            <a:r>
              <a:rPr lang="en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Manager</a:t>
            </a: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Reactor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1710600" y="1185850"/>
            <a:ext cx="2895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rPr>
              <a:t>Mentor Cher Han (Cherps)</a:t>
            </a:r>
            <a:endParaRPr b="1" sz="1600">
              <a:solidFill>
                <a:schemeClr val="accent4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AB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250" y="568000"/>
            <a:ext cx="2362975" cy="23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5">
            <a:alphaModFix/>
          </a:blip>
          <a:srcRect b="22720" l="6681" r="8421" t="16319"/>
          <a:stretch/>
        </p:blipFill>
        <p:spPr>
          <a:xfrm>
            <a:off x="0" y="2267988"/>
            <a:ext cx="4377600" cy="23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4686244" y="3448074"/>
            <a:ext cx="2186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AB40"/>
                </a:solidFill>
                <a:latin typeface="Work Sans"/>
                <a:ea typeface="Work Sans"/>
                <a:cs typeface="Work Sans"/>
                <a:sym typeface="Work Sans"/>
              </a:rPr>
              <a:t>The Product Circle</a:t>
            </a:r>
            <a:endParaRPr b="1" sz="1600">
              <a:solidFill>
                <a:srgbClr val="FFAB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4652118" y="3885774"/>
            <a:ext cx="21861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Unleash the product hero inside you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604675" y="341600"/>
            <a:ext cx="28848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</a:t>
            </a:r>
            <a:endParaRPr/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604675" y="1215100"/>
            <a:ext cx="37698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A world where educators can engage students with ease, where teachers and students are enjoying classes and don’t want the lesson to end.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025" y="3037975"/>
            <a:ext cx="1901249" cy="17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type="ctrTitle"/>
          </p:nvPr>
        </p:nvSpPr>
        <p:spPr>
          <a:xfrm>
            <a:off x="5189550" y="2562825"/>
            <a:ext cx="31365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Mission</a:t>
            </a:r>
            <a:endParaRPr/>
          </a:p>
        </p:txBody>
      </p:sp>
      <p:sp>
        <p:nvSpPr>
          <p:cNvPr id="177" name="Google Shape;177;p27"/>
          <p:cNvSpPr txBox="1"/>
          <p:nvPr>
            <p:ph idx="1" type="subTitle"/>
          </p:nvPr>
        </p:nvSpPr>
        <p:spPr>
          <a:xfrm>
            <a:off x="4775325" y="3353350"/>
            <a:ext cx="35508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A tool to enable students to learn better, and empower educators to teach better.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8"/>
          <p:cNvCxnSpPr/>
          <p:nvPr/>
        </p:nvCxnSpPr>
        <p:spPr>
          <a:xfrm>
            <a:off x="7167275" y="2571750"/>
            <a:ext cx="4253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8"/>
          <p:cNvSpPr/>
          <p:nvPr/>
        </p:nvSpPr>
        <p:spPr>
          <a:xfrm rot="-5400000">
            <a:off x="7104500" y="2530572"/>
            <a:ext cx="95100" cy="825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b="0" l="35000" r="31666" t="9"/>
          <a:stretch/>
        </p:blipFill>
        <p:spPr>
          <a:xfrm>
            <a:off x="0" y="19"/>
            <a:ext cx="30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3775888" y="2266950"/>
            <a:ext cx="2619900" cy="17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Educators find it difficult to keep young students engaged and motivated during lessons, because of their short attention span.</a:t>
            </a:r>
            <a:endParaRPr sz="1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6" name="Google Shape;186;p28"/>
          <p:cNvSpPr txBox="1"/>
          <p:nvPr>
            <p:ph type="title"/>
          </p:nvPr>
        </p:nvSpPr>
        <p:spPr>
          <a:xfrm>
            <a:off x="3598600" y="1700150"/>
            <a:ext cx="2797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Personas</a:t>
            </a:r>
            <a:endParaRPr/>
          </a:p>
        </p:txBody>
      </p:sp>
      <p:sp>
        <p:nvSpPr>
          <p:cNvPr id="192" name="Google Shape;192;p29"/>
          <p:cNvSpPr txBox="1"/>
          <p:nvPr>
            <p:ph idx="2" type="ctrTitle"/>
          </p:nvPr>
        </p:nvSpPr>
        <p:spPr>
          <a:xfrm>
            <a:off x="763775" y="3623825"/>
            <a:ext cx="21441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Primary School Teachers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3" name="Google Shape;193;p29"/>
          <p:cNvSpPr txBox="1"/>
          <p:nvPr>
            <p:ph idx="3" type="ctrTitle"/>
          </p:nvPr>
        </p:nvSpPr>
        <p:spPr>
          <a:xfrm>
            <a:off x="6616700" y="3543475"/>
            <a:ext cx="20286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Primary School Students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4" name="Google Shape;194;p29"/>
          <p:cNvSpPr txBox="1"/>
          <p:nvPr>
            <p:ph idx="7" type="ctrTitle"/>
          </p:nvPr>
        </p:nvSpPr>
        <p:spPr>
          <a:xfrm>
            <a:off x="3631350" y="334412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PSLE Tutors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550" y="1805075"/>
            <a:ext cx="2276900" cy="13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77" y="1672243"/>
            <a:ext cx="2255647" cy="15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350" y="1590275"/>
            <a:ext cx="2216549" cy="17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0"/>
          <p:cNvCxnSpPr/>
          <p:nvPr/>
        </p:nvCxnSpPr>
        <p:spPr>
          <a:xfrm>
            <a:off x="7167275" y="2571750"/>
            <a:ext cx="4253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0"/>
          <p:cNvSpPr/>
          <p:nvPr/>
        </p:nvSpPr>
        <p:spPr>
          <a:xfrm rot="-5400000">
            <a:off x="7104500" y="2530572"/>
            <a:ext cx="95100" cy="825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 txBox="1"/>
          <p:nvPr>
            <p:ph idx="1" type="subTitle"/>
          </p:nvPr>
        </p:nvSpPr>
        <p:spPr>
          <a:xfrm>
            <a:off x="3775888" y="2266950"/>
            <a:ext cx="2619900" cy="17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identifying target personas, we approach 10 educators to collect insightful data and feedback from them.</a:t>
            </a:r>
            <a:endParaRPr sz="1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598600" y="1700150"/>
            <a:ext cx="2797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Validation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 b="-10" l="43544" r="20581" t="10"/>
          <a:stretch/>
        </p:blipFill>
        <p:spPr>
          <a:xfrm>
            <a:off x="0" y="0"/>
            <a:ext cx="3341102" cy="52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Process </a:t>
            </a:r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774225" y="3507213"/>
            <a:ext cx="984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Goal</a:t>
            </a:r>
            <a:endParaRPr sz="30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5" y="1976838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400" y="2060837"/>
            <a:ext cx="1260750" cy="12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6352150" y="3507213"/>
            <a:ext cx="23253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Frustration</a:t>
            </a:r>
            <a:endParaRPr sz="30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700" y="1976838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3549775" y="3507213"/>
            <a:ext cx="1719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Attitude</a:t>
            </a:r>
            <a:endParaRPr sz="30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ED6D4"/>
      </a:lt2>
      <a:accent1>
        <a:srgbClr val="9900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